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Gothic A1 Bold" panose="020B0600000101010101" charset="-127"/>
      <p:regular r:id="rId14"/>
    </p:embeddedFont>
    <p:embeddedFont>
      <p:font typeface="Arimo Bold" panose="020B0600000101010101" charset="0"/>
      <p:regular r:id="rId15"/>
    </p:embeddedFont>
    <p:embeddedFont>
      <p:font typeface="Arimo" panose="020B0600000101010101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othic A1 Ultra-Bold" panose="020B0600000101010101" charset="-127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9274529" y="2749601"/>
            <a:ext cx="10543012" cy="5043808"/>
            <a:chOff x="0" y="0"/>
            <a:chExt cx="14057350" cy="67250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057350" cy="6725031"/>
            </a:xfrm>
            <a:custGeom>
              <a:avLst/>
              <a:gdLst/>
              <a:ahLst/>
              <a:cxnLst/>
              <a:rect l="l" t="t" r="r" b="b"/>
              <a:pathLst>
                <a:path w="14057350" h="6725031">
                  <a:moveTo>
                    <a:pt x="0" y="0"/>
                  </a:moveTo>
                  <a:lnTo>
                    <a:pt x="14057350" y="0"/>
                  </a:lnTo>
                  <a:lnTo>
                    <a:pt x="14057350" y="6725031"/>
                  </a:lnTo>
                  <a:lnTo>
                    <a:pt x="0" y="6725031"/>
                  </a:lnTo>
                  <a:close/>
                </a:path>
              </a:pathLst>
            </a:custGeom>
            <a:solidFill>
              <a:srgbClr val="C5E0B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2608762" y="7150598"/>
            <a:ext cx="3874547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62"/>
              </a:lnSpc>
            </a:pPr>
            <a:r>
              <a:rPr lang="en-US" sz="6385">
                <a:solidFill>
                  <a:srgbClr val="385724"/>
                </a:solidFill>
                <a:ea typeface="Arimo Bold"/>
              </a:rPr>
              <a:t>아보카도</a:t>
            </a:r>
          </a:p>
        </p:txBody>
      </p:sp>
      <p:sp>
        <p:nvSpPr>
          <p:cNvPr id="5" name="Freeform 5"/>
          <p:cNvSpPr/>
          <p:nvPr/>
        </p:nvSpPr>
        <p:spPr>
          <a:xfrm rot="1992814">
            <a:off x="13590167" y="2358073"/>
            <a:ext cx="1911736" cy="2463025"/>
          </a:xfrm>
          <a:custGeom>
            <a:avLst/>
            <a:gdLst/>
            <a:ahLst/>
            <a:cxnLst/>
            <a:rect l="l" t="t" r="r" b="b"/>
            <a:pathLst>
              <a:path w="1911736" h="2463025">
                <a:moveTo>
                  <a:pt x="0" y="0"/>
                </a:moveTo>
                <a:lnTo>
                  <a:pt x="1911737" y="0"/>
                </a:lnTo>
                <a:lnTo>
                  <a:pt x="1911737" y="2463025"/>
                </a:lnTo>
                <a:lnTo>
                  <a:pt x="0" y="24630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1009650"/>
            <a:ext cx="6803256" cy="4755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84"/>
              </a:lnSpc>
            </a:pPr>
            <a:r>
              <a:rPr lang="en-US" sz="4486">
                <a:solidFill>
                  <a:srgbClr val="70AD47"/>
                </a:solidFill>
                <a:ea typeface="Arimo Bold"/>
              </a:rPr>
              <a:t>아</a:t>
            </a:r>
            <a:r>
              <a:rPr lang="en-US" sz="4486">
                <a:solidFill>
                  <a:srgbClr val="385724"/>
                </a:solidFill>
                <a:ea typeface="Arimo Bold"/>
              </a:rPr>
              <a:t>무거나 </a:t>
            </a:r>
          </a:p>
          <a:p>
            <a:pPr>
              <a:lnSpc>
                <a:spcPts val="5384"/>
              </a:lnSpc>
            </a:pPr>
            <a:endParaRPr lang="en-US" sz="4486">
              <a:solidFill>
                <a:srgbClr val="385724"/>
              </a:solidFill>
              <a:ea typeface="Arimo Bold"/>
            </a:endParaRPr>
          </a:p>
          <a:p>
            <a:pPr>
              <a:lnSpc>
                <a:spcPts val="5384"/>
              </a:lnSpc>
            </a:pPr>
            <a:r>
              <a:rPr lang="en-US" sz="4486">
                <a:solidFill>
                  <a:srgbClr val="70AD47"/>
                </a:solidFill>
                <a:ea typeface="Arimo Bold"/>
              </a:rPr>
              <a:t>보</a:t>
            </a:r>
            <a:r>
              <a:rPr lang="en-US" sz="4486">
                <a:solidFill>
                  <a:srgbClr val="385724"/>
                </a:solidFill>
                <a:ea typeface="Arimo Bold"/>
              </a:rPr>
              <a:t>여주고 </a:t>
            </a:r>
          </a:p>
          <a:p>
            <a:pPr>
              <a:lnSpc>
                <a:spcPts val="5384"/>
              </a:lnSpc>
            </a:pPr>
            <a:endParaRPr lang="en-US" sz="4486">
              <a:solidFill>
                <a:srgbClr val="385724"/>
              </a:solidFill>
              <a:ea typeface="Arimo Bold"/>
            </a:endParaRPr>
          </a:p>
          <a:p>
            <a:pPr>
              <a:lnSpc>
                <a:spcPts val="5384"/>
              </a:lnSpc>
            </a:pPr>
            <a:r>
              <a:rPr lang="en-US" sz="4486">
                <a:solidFill>
                  <a:srgbClr val="70AD47"/>
                </a:solidFill>
                <a:ea typeface="Arimo Bold"/>
              </a:rPr>
              <a:t>카</a:t>
            </a:r>
            <a:r>
              <a:rPr lang="en-US" sz="4486">
                <a:solidFill>
                  <a:srgbClr val="385724"/>
                </a:solidFill>
                <a:ea typeface="Arimo Bold"/>
              </a:rPr>
              <a:t>메라를 통해 판매하는 </a:t>
            </a:r>
          </a:p>
          <a:p>
            <a:pPr>
              <a:lnSpc>
                <a:spcPts val="5384"/>
              </a:lnSpc>
            </a:pPr>
            <a:endParaRPr lang="en-US" sz="4486">
              <a:solidFill>
                <a:srgbClr val="385724"/>
              </a:solidFill>
              <a:ea typeface="Arimo Bold"/>
            </a:endParaRPr>
          </a:p>
          <a:p>
            <a:pPr algn="l">
              <a:lnSpc>
                <a:spcPts val="5384"/>
              </a:lnSpc>
            </a:pPr>
            <a:r>
              <a:rPr lang="en-US" sz="4486">
                <a:solidFill>
                  <a:srgbClr val="70AD47"/>
                </a:solidFill>
                <a:ea typeface="Arimo Bold"/>
              </a:rPr>
              <a:t>도</a:t>
            </a:r>
            <a:r>
              <a:rPr lang="en-US" sz="4486">
                <a:solidFill>
                  <a:srgbClr val="385724"/>
                </a:solidFill>
                <a:ea typeface="Arimo Bold"/>
              </a:rPr>
              <a:t>떼기시장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8562975"/>
            <a:ext cx="3777657" cy="695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84"/>
              </a:lnSpc>
            </a:pPr>
            <a:r>
              <a:rPr lang="en-US" sz="4486">
                <a:solidFill>
                  <a:srgbClr val="385724"/>
                </a:solidFill>
                <a:latin typeface="Arimo Bold"/>
              </a:rPr>
              <a:t>TEAM A4용지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433761" y="3210016"/>
            <a:ext cx="3742375" cy="1360985"/>
            <a:chOff x="0" y="0"/>
            <a:chExt cx="4989834" cy="1814646"/>
          </a:xfrm>
        </p:grpSpPr>
        <p:sp>
          <p:nvSpPr>
            <p:cNvPr id="3" name="Freeform 3"/>
            <p:cNvSpPr/>
            <p:nvPr/>
          </p:nvSpPr>
          <p:spPr>
            <a:xfrm>
              <a:off x="254" y="0"/>
              <a:ext cx="4989576" cy="1814322"/>
            </a:xfrm>
            <a:custGeom>
              <a:avLst/>
              <a:gdLst/>
              <a:ahLst/>
              <a:cxnLst/>
              <a:rect l="l" t="t" r="r" b="b"/>
              <a:pathLst>
                <a:path w="4989576" h="1814322">
                  <a:moveTo>
                    <a:pt x="0" y="0"/>
                  </a:moveTo>
                  <a:lnTo>
                    <a:pt x="346583" y="907288"/>
                  </a:lnTo>
                  <a:lnTo>
                    <a:pt x="0" y="1814322"/>
                  </a:lnTo>
                  <a:lnTo>
                    <a:pt x="4642993" y="1814322"/>
                  </a:lnTo>
                  <a:lnTo>
                    <a:pt x="4989576" y="907288"/>
                  </a:lnTo>
                  <a:lnTo>
                    <a:pt x="4642993" y="0"/>
                  </a:lnTo>
                  <a:close/>
                </a:path>
              </a:pathLst>
            </a:custGeom>
            <a:solidFill>
              <a:srgbClr val="38572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989834" cy="18432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ea typeface="Arimo Bold"/>
                </a:rPr>
                <a:t>사용자 유치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895013" y="3210016"/>
            <a:ext cx="3742375" cy="1360985"/>
            <a:chOff x="0" y="0"/>
            <a:chExt cx="4989834" cy="18146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989576" cy="1814322"/>
            </a:xfrm>
            <a:custGeom>
              <a:avLst/>
              <a:gdLst/>
              <a:ahLst/>
              <a:cxnLst/>
              <a:rect l="l" t="t" r="r" b="b"/>
              <a:pathLst>
                <a:path w="4989576" h="1814322">
                  <a:moveTo>
                    <a:pt x="0" y="0"/>
                  </a:moveTo>
                  <a:lnTo>
                    <a:pt x="346837" y="907288"/>
                  </a:lnTo>
                  <a:lnTo>
                    <a:pt x="0" y="1814322"/>
                  </a:lnTo>
                  <a:lnTo>
                    <a:pt x="4642993" y="1814322"/>
                  </a:lnTo>
                  <a:lnTo>
                    <a:pt x="4989576" y="907288"/>
                  </a:lnTo>
                  <a:lnTo>
                    <a:pt x="4642993" y="0"/>
                  </a:lnTo>
                  <a:close/>
                </a:path>
              </a:pathLst>
            </a:custGeom>
            <a:solidFill>
              <a:srgbClr val="548235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989834" cy="18432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ea typeface="Arimo Bold"/>
                </a:rPr>
                <a:t>판매 상품 시연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316752" y="3210016"/>
            <a:ext cx="3742375" cy="1360985"/>
            <a:chOff x="0" y="0"/>
            <a:chExt cx="4989834" cy="1814646"/>
          </a:xfrm>
        </p:grpSpPr>
        <p:sp>
          <p:nvSpPr>
            <p:cNvPr id="9" name="Freeform 9"/>
            <p:cNvSpPr/>
            <p:nvPr/>
          </p:nvSpPr>
          <p:spPr>
            <a:xfrm>
              <a:off x="254" y="0"/>
              <a:ext cx="4989576" cy="1814322"/>
            </a:xfrm>
            <a:custGeom>
              <a:avLst/>
              <a:gdLst/>
              <a:ahLst/>
              <a:cxnLst/>
              <a:rect l="l" t="t" r="r" b="b"/>
              <a:pathLst>
                <a:path w="4989576" h="1814322">
                  <a:moveTo>
                    <a:pt x="0" y="0"/>
                  </a:moveTo>
                  <a:lnTo>
                    <a:pt x="346583" y="907288"/>
                  </a:lnTo>
                  <a:lnTo>
                    <a:pt x="0" y="1814322"/>
                  </a:lnTo>
                  <a:lnTo>
                    <a:pt x="4642739" y="1814322"/>
                  </a:lnTo>
                  <a:lnTo>
                    <a:pt x="4989576" y="907288"/>
                  </a:lnTo>
                  <a:lnTo>
                    <a:pt x="4642739" y="0"/>
                  </a:lnTo>
                  <a:close/>
                </a:path>
              </a:pathLst>
            </a:custGeom>
            <a:solidFill>
              <a:srgbClr val="A9D18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989834" cy="18432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ea typeface="Arimo Bold"/>
                </a:rPr>
                <a:t>실시간 입찰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97236" y="3210019"/>
            <a:ext cx="3823764" cy="1360984"/>
            <a:chOff x="0" y="0"/>
            <a:chExt cx="5098352" cy="181464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098288" cy="1814322"/>
            </a:xfrm>
            <a:custGeom>
              <a:avLst/>
              <a:gdLst/>
              <a:ahLst/>
              <a:cxnLst/>
              <a:rect l="l" t="t" r="r" b="b"/>
              <a:pathLst>
                <a:path w="5098288" h="1814322">
                  <a:moveTo>
                    <a:pt x="0" y="0"/>
                  </a:moveTo>
                  <a:lnTo>
                    <a:pt x="0" y="1814322"/>
                  </a:lnTo>
                  <a:lnTo>
                    <a:pt x="4744974" y="1814322"/>
                  </a:lnTo>
                  <a:lnTo>
                    <a:pt x="5098288" y="907288"/>
                  </a:lnTo>
                  <a:lnTo>
                    <a:pt x="4744974" y="0"/>
                  </a:lnTo>
                  <a:close/>
                </a:path>
              </a:pathLst>
            </a:custGeom>
            <a:solidFill>
              <a:srgbClr val="C5E0B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5098352" cy="18336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60"/>
                </a:lnSpc>
              </a:pPr>
              <a:r>
                <a:rPr lang="en-US" sz="2800">
                  <a:solidFill>
                    <a:srgbClr val="FFFFFF"/>
                  </a:solidFill>
                  <a:ea typeface="Arimo Bold"/>
                </a:rPr>
                <a:t>실시간 상품 정보 확인</a:t>
              </a:r>
            </a:p>
          </p:txBody>
        </p:sp>
      </p:grpSp>
      <p:sp>
        <p:nvSpPr>
          <p:cNvPr id="14" name="AutoShape 14"/>
          <p:cNvSpPr/>
          <p:nvPr/>
        </p:nvSpPr>
        <p:spPr>
          <a:xfrm>
            <a:off x="1668662" y="7790548"/>
            <a:ext cx="618750" cy="57150"/>
          </a:xfrm>
          <a:prstGeom prst="line">
            <a:avLst/>
          </a:prstGeom>
          <a:ln w="28575" cap="rnd">
            <a:solidFill>
              <a:srgbClr val="70AD4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5255797" y="7790548"/>
            <a:ext cx="618750" cy="57150"/>
          </a:xfrm>
          <a:prstGeom prst="line">
            <a:avLst/>
          </a:prstGeom>
          <a:ln w="28575" cap="rnd">
            <a:solidFill>
              <a:srgbClr val="70AD4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>
            <a:off x="8842932" y="7790548"/>
            <a:ext cx="618750" cy="57150"/>
          </a:xfrm>
          <a:prstGeom prst="line">
            <a:avLst/>
          </a:prstGeom>
          <a:ln w="28575" cap="rnd">
            <a:solidFill>
              <a:srgbClr val="70AD4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12430068" y="7790548"/>
            <a:ext cx="618750" cy="57150"/>
          </a:xfrm>
          <a:prstGeom prst="line">
            <a:avLst/>
          </a:prstGeom>
          <a:ln w="28575" cap="rnd">
            <a:solidFill>
              <a:srgbClr val="70AD4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TextBox 18"/>
          <p:cNvSpPr txBox="1"/>
          <p:nvPr/>
        </p:nvSpPr>
        <p:spPr>
          <a:xfrm>
            <a:off x="1631922" y="5514995"/>
            <a:ext cx="3417165" cy="1495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latin typeface="Arimo"/>
              </a:rPr>
              <a:t> WebRTC 화상통화 기능을 통해 실시간으로 판매 상품의 정보를 확인할 수 있습니다.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268162" y="5521359"/>
            <a:ext cx="3169560" cy="1495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ea typeface="Arimo"/>
              </a:rPr>
              <a:t>실시간 입찰 기능을 통해 구매자와 판매자간의 합리적인 협의점 도출할 수 있습니다.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658027" y="5510059"/>
            <a:ext cx="3571932" cy="1495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r>
              <a:rPr lang="en-US" sz="2499">
                <a:solidFill>
                  <a:srgbClr val="000000"/>
                </a:solidFill>
                <a:ea typeface="Arimo"/>
              </a:rPr>
              <a:t>단순히 유형의 상품 뿐만 아니라 무형의 서비스 또한 시연 가능케 해 판매 서비스의 품질을 확인할 수 있습니다.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450264" y="5510059"/>
            <a:ext cx="3517171" cy="1524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99"/>
              </a:lnSpc>
            </a:pPr>
            <a:r>
              <a:rPr lang="en-US" sz="2499" dirty="0" err="1">
                <a:solidFill>
                  <a:srgbClr val="000000"/>
                </a:solidFill>
                <a:ea typeface="Arimo"/>
              </a:rPr>
              <a:t>일련의</a:t>
            </a:r>
            <a:r>
              <a:rPr lang="en-US" sz="2499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499" dirty="0" err="1">
                <a:solidFill>
                  <a:srgbClr val="000000"/>
                </a:solidFill>
                <a:ea typeface="Arimo"/>
              </a:rPr>
              <a:t>기능을</a:t>
            </a:r>
            <a:r>
              <a:rPr lang="en-US" sz="2499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499" dirty="0" err="1">
                <a:solidFill>
                  <a:srgbClr val="000000"/>
                </a:solidFill>
                <a:ea typeface="Arimo"/>
              </a:rPr>
              <a:t>통해</a:t>
            </a:r>
            <a:r>
              <a:rPr lang="en-US" sz="2499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499" dirty="0" err="1">
                <a:solidFill>
                  <a:srgbClr val="000000"/>
                </a:solidFill>
                <a:ea typeface="Arimo"/>
              </a:rPr>
              <a:t>보다</a:t>
            </a:r>
            <a:r>
              <a:rPr lang="en-US" sz="2499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499" dirty="0" err="1" smtClean="0">
                <a:solidFill>
                  <a:srgbClr val="000000"/>
                </a:solidFill>
                <a:ea typeface="Arimo"/>
              </a:rPr>
              <a:t>다양한</a:t>
            </a:r>
            <a:r>
              <a:rPr lang="en-US" sz="2499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499" dirty="0" err="1" smtClean="0">
                <a:solidFill>
                  <a:srgbClr val="000000"/>
                </a:solidFill>
                <a:ea typeface="Arimo"/>
              </a:rPr>
              <a:t>사용자들을</a:t>
            </a:r>
            <a:r>
              <a:rPr lang="en-US" sz="2499" dirty="0" smtClean="0">
                <a:solidFill>
                  <a:srgbClr val="000000"/>
                </a:solidFill>
                <a:ea typeface="Arimo"/>
              </a:rPr>
              <a:t> </a:t>
            </a:r>
            <a:r>
              <a:rPr lang="en-US" sz="2499" dirty="0" err="1">
                <a:solidFill>
                  <a:srgbClr val="000000"/>
                </a:solidFill>
                <a:ea typeface="Arimo"/>
              </a:rPr>
              <a:t>유치할</a:t>
            </a:r>
            <a:r>
              <a:rPr lang="en-US" sz="2499" dirty="0">
                <a:solidFill>
                  <a:srgbClr val="000000"/>
                </a:solidFill>
                <a:ea typeface="Arimo"/>
              </a:rPr>
              <a:t> 수 </a:t>
            </a:r>
            <a:r>
              <a:rPr lang="en-US" sz="2499" dirty="0" err="1" smtClean="0">
                <a:solidFill>
                  <a:srgbClr val="000000"/>
                </a:solidFill>
                <a:ea typeface="Arimo"/>
              </a:rPr>
              <a:t>있을</a:t>
            </a:r>
            <a:r>
              <a:rPr lang="en-US" sz="2499" dirty="0" smtClean="0">
                <a:solidFill>
                  <a:srgbClr val="000000"/>
                </a:solidFill>
                <a:ea typeface="Arimo"/>
              </a:rPr>
              <a:t> </a:t>
            </a:r>
            <a:r>
              <a:rPr lang="en-US" sz="2499" dirty="0" err="1">
                <a:solidFill>
                  <a:srgbClr val="000000"/>
                </a:solidFill>
                <a:ea typeface="Arimo"/>
              </a:rPr>
              <a:t>거라</a:t>
            </a:r>
            <a:r>
              <a:rPr lang="en-US" sz="2499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499" dirty="0" err="1" smtClean="0">
                <a:solidFill>
                  <a:srgbClr val="000000"/>
                </a:solidFill>
                <a:ea typeface="Arimo"/>
              </a:rPr>
              <a:t>기대할</a:t>
            </a:r>
            <a:r>
              <a:rPr lang="en-US" sz="2499" dirty="0" smtClean="0">
                <a:solidFill>
                  <a:srgbClr val="000000"/>
                </a:solidFill>
                <a:ea typeface="Arimo"/>
              </a:rPr>
              <a:t> </a:t>
            </a:r>
            <a:r>
              <a:rPr lang="en-US" sz="2499" dirty="0">
                <a:solidFill>
                  <a:srgbClr val="000000"/>
                </a:solidFill>
                <a:ea typeface="Arimo"/>
              </a:rPr>
              <a:t>수 </a:t>
            </a:r>
            <a:r>
              <a:rPr lang="en-US" sz="2499" dirty="0" err="1">
                <a:solidFill>
                  <a:srgbClr val="000000"/>
                </a:solidFill>
                <a:ea typeface="Arimo"/>
              </a:rPr>
              <a:t>있습니다</a:t>
            </a:r>
            <a:r>
              <a:rPr lang="en-US" sz="2499" dirty="0">
                <a:solidFill>
                  <a:srgbClr val="000000"/>
                </a:solidFill>
                <a:ea typeface="Arimo"/>
              </a:rPr>
              <a:t>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504455" y="619125"/>
            <a:ext cx="4307145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A9D18E"/>
                </a:solidFill>
                <a:latin typeface="Arimo Bold"/>
              </a:rPr>
              <a:t>MVP 기능 소개</a:t>
            </a:r>
          </a:p>
        </p:txBody>
      </p:sp>
      <p:sp>
        <p:nvSpPr>
          <p:cNvPr id="23" name="Freeform 23"/>
          <p:cNvSpPr/>
          <p:nvPr/>
        </p:nvSpPr>
        <p:spPr>
          <a:xfrm rot="1992814">
            <a:off x="244405" y="8973831"/>
            <a:ext cx="901274" cy="1161175"/>
          </a:xfrm>
          <a:custGeom>
            <a:avLst/>
            <a:gdLst/>
            <a:ahLst/>
            <a:cxnLst/>
            <a:rect l="l" t="t" r="r" b="b"/>
            <a:pathLst>
              <a:path w="901274" h="1161175">
                <a:moveTo>
                  <a:pt x="0" y="0"/>
                </a:moveTo>
                <a:lnTo>
                  <a:pt x="901274" y="0"/>
                </a:lnTo>
                <a:lnTo>
                  <a:pt x="901274" y="1161175"/>
                </a:lnTo>
                <a:lnTo>
                  <a:pt x="0" y="11611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662237" y="1694570"/>
            <a:ext cx="2963525" cy="3544609"/>
          </a:xfrm>
          <a:custGeom>
            <a:avLst/>
            <a:gdLst/>
            <a:ahLst/>
            <a:cxnLst/>
            <a:rect l="l" t="t" r="r" b="b"/>
            <a:pathLst>
              <a:path w="2963525" h="3544609">
                <a:moveTo>
                  <a:pt x="0" y="0"/>
                </a:moveTo>
                <a:lnTo>
                  <a:pt x="2963526" y="0"/>
                </a:lnTo>
                <a:lnTo>
                  <a:pt x="2963526" y="3544609"/>
                </a:lnTo>
                <a:lnTo>
                  <a:pt x="0" y="35446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803318" y="5524049"/>
            <a:ext cx="2596816" cy="2596816"/>
          </a:xfrm>
          <a:custGeom>
            <a:avLst/>
            <a:gdLst/>
            <a:ahLst/>
            <a:cxnLst/>
            <a:rect l="l" t="t" r="r" b="b"/>
            <a:pathLst>
              <a:path w="2596816" h="2596816">
                <a:moveTo>
                  <a:pt x="0" y="0"/>
                </a:moveTo>
                <a:lnTo>
                  <a:pt x="2596815" y="0"/>
                </a:lnTo>
                <a:lnTo>
                  <a:pt x="2596815" y="2596816"/>
                </a:lnTo>
                <a:lnTo>
                  <a:pt x="0" y="25968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312650" y="4872534"/>
            <a:ext cx="5651950" cy="3899846"/>
          </a:xfrm>
          <a:custGeom>
            <a:avLst/>
            <a:gdLst/>
            <a:ahLst/>
            <a:cxnLst/>
            <a:rect l="l" t="t" r="r" b="b"/>
            <a:pathLst>
              <a:path w="5651950" h="3899846">
                <a:moveTo>
                  <a:pt x="0" y="0"/>
                </a:moveTo>
                <a:lnTo>
                  <a:pt x="5651950" y="0"/>
                </a:lnTo>
                <a:lnTo>
                  <a:pt x="5651950" y="3899846"/>
                </a:lnTo>
                <a:lnTo>
                  <a:pt x="0" y="38998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3127517" y="5866818"/>
            <a:ext cx="3692734" cy="1911278"/>
          </a:xfrm>
          <a:custGeom>
            <a:avLst/>
            <a:gdLst/>
            <a:ahLst/>
            <a:cxnLst/>
            <a:rect l="l" t="t" r="r" b="b"/>
            <a:pathLst>
              <a:path w="3692734" h="1911278">
                <a:moveTo>
                  <a:pt x="0" y="0"/>
                </a:moveTo>
                <a:lnTo>
                  <a:pt x="3692734" y="0"/>
                </a:lnTo>
                <a:lnTo>
                  <a:pt x="3692734" y="1911278"/>
                </a:lnTo>
                <a:lnTo>
                  <a:pt x="0" y="19112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277655" y="5684573"/>
            <a:ext cx="2800335" cy="2436292"/>
          </a:xfrm>
          <a:custGeom>
            <a:avLst/>
            <a:gdLst/>
            <a:ahLst/>
            <a:cxnLst/>
            <a:rect l="l" t="t" r="r" b="b"/>
            <a:pathLst>
              <a:path w="2800335" h="2436292">
                <a:moveTo>
                  <a:pt x="0" y="0"/>
                </a:moveTo>
                <a:lnTo>
                  <a:pt x="2800336" y="0"/>
                </a:lnTo>
                <a:lnTo>
                  <a:pt x="2800336" y="2436292"/>
                </a:lnTo>
                <a:lnTo>
                  <a:pt x="0" y="24362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934201" y="619125"/>
            <a:ext cx="4154876" cy="790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dirty="0" err="1">
                <a:solidFill>
                  <a:srgbClr val="A9D18E"/>
                </a:solidFill>
                <a:ea typeface="Arimo Bold"/>
              </a:rPr>
              <a:t>활용</a:t>
            </a:r>
            <a:r>
              <a:rPr lang="en-US" sz="5000" dirty="0">
                <a:solidFill>
                  <a:srgbClr val="A9D18E"/>
                </a:solidFill>
                <a:ea typeface="Arimo Bold"/>
              </a:rPr>
              <a:t> </a:t>
            </a:r>
            <a:r>
              <a:rPr lang="en-US" sz="5000" dirty="0" err="1">
                <a:solidFill>
                  <a:srgbClr val="A9D18E"/>
                </a:solidFill>
                <a:ea typeface="Arimo Bold"/>
              </a:rPr>
              <a:t>되는</a:t>
            </a:r>
            <a:r>
              <a:rPr lang="en-US" sz="5000" dirty="0">
                <a:solidFill>
                  <a:srgbClr val="A9D18E"/>
                </a:solidFill>
                <a:ea typeface="Arimo Bold"/>
              </a:rPr>
              <a:t> </a:t>
            </a:r>
            <a:r>
              <a:rPr lang="en-US" sz="5000" dirty="0" err="1">
                <a:solidFill>
                  <a:srgbClr val="A9D18E"/>
                </a:solidFill>
                <a:ea typeface="Arimo Bold"/>
              </a:rPr>
              <a:t>기술</a:t>
            </a:r>
            <a:endParaRPr lang="en-US" sz="5000" dirty="0">
              <a:solidFill>
                <a:srgbClr val="A9D18E"/>
              </a:solidFill>
              <a:ea typeface="Arimo Bold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8645738" y="2560529"/>
            <a:ext cx="901274" cy="1161175"/>
          </a:xfrm>
          <a:custGeom>
            <a:avLst/>
            <a:gdLst/>
            <a:ahLst/>
            <a:cxnLst/>
            <a:rect l="l" t="t" r="r" b="b"/>
            <a:pathLst>
              <a:path w="901274" h="1161175">
                <a:moveTo>
                  <a:pt x="0" y="0"/>
                </a:moveTo>
                <a:lnTo>
                  <a:pt x="901274" y="0"/>
                </a:lnTo>
                <a:lnTo>
                  <a:pt x="901274" y="1161176"/>
                </a:lnTo>
                <a:lnTo>
                  <a:pt x="0" y="116117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5E0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435337">
            <a:off x="7056367" y="2658978"/>
            <a:ext cx="3856844" cy="4969045"/>
          </a:xfrm>
          <a:custGeom>
            <a:avLst/>
            <a:gdLst/>
            <a:ahLst/>
            <a:cxnLst/>
            <a:rect l="l" t="t" r="r" b="b"/>
            <a:pathLst>
              <a:path w="3856844" h="4969045">
                <a:moveTo>
                  <a:pt x="0" y="0"/>
                </a:moveTo>
                <a:lnTo>
                  <a:pt x="3856844" y="0"/>
                </a:lnTo>
                <a:lnTo>
                  <a:pt x="3856844" y="4969044"/>
                </a:lnTo>
                <a:lnTo>
                  <a:pt x="0" y="4969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60711" y="4246959"/>
            <a:ext cx="10366578" cy="1754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69"/>
              </a:lnSpc>
              <a:spcBef>
                <a:spcPct val="0"/>
              </a:spcBef>
            </a:pPr>
            <a:r>
              <a:rPr lang="en-US" sz="11391">
                <a:solidFill>
                  <a:srgbClr val="FFFFFF"/>
                </a:solidFill>
                <a:latin typeface="Arimo Bold"/>
              </a:rPr>
              <a:t>THANK YOU : 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10108" y="1220823"/>
            <a:ext cx="6867783" cy="1314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9"/>
              </a:lnSpc>
            </a:pPr>
            <a:r>
              <a:rPr lang="en-US" sz="8499">
                <a:solidFill>
                  <a:srgbClr val="A9D18E"/>
                </a:solidFill>
                <a:latin typeface="Arimo Bold"/>
              </a:rPr>
              <a:t>CONTENTS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86389" y="4076321"/>
            <a:ext cx="17315223" cy="3903170"/>
            <a:chOff x="0" y="0"/>
            <a:chExt cx="23086964" cy="52042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92082" cy="3292082"/>
            </a:xfrm>
            <a:custGeom>
              <a:avLst/>
              <a:gdLst/>
              <a:ahLst/>
              <a:cxnLst/>
              <a:rect l="l" t="t" r="r" b="b"/>
              <a:pathLst>
                <a:path w="3292082" h="3292082">
                  <a:moveTo>
                    <a:pt x="0" y="0"/>
                  </a:moveTo>
                  <a:lnTo>
                    <a:pt x="3292082" y="0"/>
                  </a:lnTo>
                  <a:lnTo>
                    <a:pt x="3292082" y="3292082"/>
                  </a:lnTo>
                  <a:lnTo>
                    <a:pt x="0" y="32920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4948720" y="0"/>
              <a:ext cx="3292082" cy="3292082"/>
            </a:xfrm>
            <a:custGeom>
              <a:avLst/>
              <a:gdLst/>
              <a:ahLst/>
              <a:cxnLst/>
              <a:rect l="l" t="t" r="r" b="b"/>
              <a:pathLst>
                <a:path w="3292082" h="3292082">
                  <a:moveTo>
                    <a:pt x="0" y="0"/>
                  </a:moveTo>
                  <a:lnTo>
                    <a:pt x="3292082" y="0"/>
                  </a:lnTo>
                  <a:lnTo>
                    <a:pt x="3292082" y="3292082"/>
                  </a:lnTo>
                  <a:lnTo>
                    <a:pt x="0" y="32920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9897441" y="0"/>
              <a:ext cx="3292082" cy="3292082"/>
            </a:xfrm>
            <a:custGeom>
              <a:avLst/>
              <a:gdLst/>
              <a:ahLst/>
              <a:cxnLst/>
              <a:rect l="l" t="t" r="r" b="b"/>
              <a:pathLst>
                <a:path w="3292082" h="3292082">
                  <a:moveTo>
                    <a:pt x="0" y="0"/>
                  </a:moveTo>
                  <a:lnTo>
                    <a:pt x="3292082" y="0"/>
                  </a:lnTo>
                  <a:lnTo>
                    <a:pt x="3292082" y="3292082"/>
                  </a:lnTo>
                  <a:lnTo>
                    <a:pt x="0" y="32920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14846161" y="0"/>
              <a:ext cx="3292082" cy="3292082"/>
            </a:xfrm>
            <a:custGeom>
              <a:avLst/>
              <a:gdLst/>
              <a:ahLst/>
              <a:cxnLst/>
              <a:rect l="l" t="t" r="r" b="b"/>
              <a:pathLst>
                <a:path w="3292082" h="3292082">
                  <a:moveTo>
                    <a:pt x="0" y="0"/>
                  </a:moveTo>
                  <a:lnTo>
                    <a:pt x="3292082" y="0"/>
                  </a:lnTo>
                  <a:lnTo>
                    <a:pt x="3292082" y="3292082"/>
                  </a:lnTo>
                  <a:lnTo>
                    <a:pt x="0" y="32920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19794882" y="0"/>
              <a:ext cx="3292082" cy="3292082"/>
            </a:xfrm>
            <a:custGeom>
              <a:avLst/>
              <a:gdLst/>
              <a:ahLst/>
              <a:cxnLst/>
              <a:rect l="l" t="t" r="r" b="b"/>
              <a:pathLst>
                <a:path w="3292082" h="3292082">
                  <a:moveTo>
                    <a:pt x="0" y="0"/>
                  </a:moveTo>
                  <a:lnTo>
                    <a:pt x="3292082" y="0"/>
                  </a:lnTo>
                  <a:lnTo>
                    <a:pt x="3292082" y="3292082"/>
                  </a:lnTo>
                  <a:lnTo>
                    <a:pt x="0" y="32920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  <p:sp>
          <p:nvSpPr>
            <p:cNvPr id="9" name="TextBox 9"/>
            <p:cNvSpPr txBox="1"/>
            <p:nvPr/>
          </p:nvSpPr>
          <p:spPr>
            <a:xfrm>
              <a:off x="206063" y="4092976"/>
              <a:ext cx="2879955" cy="1111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ea typeface="Arimo"/>
                </a:rPr>
                <a:t>기존 플랫폼이 </a:t>
              </a:r>
            </a:p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ea typeface="Arimo"/>
                </a:rPr>
                <a:t>가지는 한계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5808260" y="4092976"/>
              <a:ext cx="1367884" cy="565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ea typeface="Arimo"/>
                </a:rPr>
                <a:t>이점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631533" y="4092976"/>
              <a:ext cx="1926456" cy="565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latin typeface="Arimo"/>
                </a:rPr>
                <a:t>SW컨셉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0502674" y="4092976"/>
              <a:ext cx="2081615" cy="565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latin typeface="Arimo"/>
                </a:rPr>
                <a:t>MVP 소개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20439763" y="4092976"/>
              <a:ext cx="2002321" cy="1111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ea typeface="Arimo"/>
                </a:rPr>
                <a:t>활용되는 기술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74627" y="727447"/>
            <a:ext cx="7688431" cy="790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dirty="0" err="1">
                <a:solidFill>
                  <a:srgbClr val="A9D18E"/>
                </a:solidFill>
                <a:ea typeface="Arimo Bold"/>
              </a:rPr>
              <a:t>기존</a:t>
            </a:r>
            <a:r>
              <a:rPr lang="en-US" sz="5000" dirty="0">
                <a:solidFill>
                  <a:srgbClr val="A9D18E"/>
                </a:solidFill>
                <a:ea typeface="Arimo Bold"/>
              </a:rPr>
              <a:t> </a:t>
            </a:r>
            <a:r>
              <a:rPr lang="en-US" sz="5000" dirty="0" err="1">
                <a:solidFill>
                  <a:srgbClr val="A9D18E"/>
                </a:solidFill>
                <a:ea typeface="Arimo Bold"/>
              </a:rPr>
              <a:t>플랫폼이</a:t>
            </a:r>
            <a:r>
              <a:rPr lang="en-US" sz="5000" dirty="0">
                <a:solidFill>
                  <a:srgbClr val="A9D18E"/>
                </a:solidFill>
                <a:ea typeface="Arimo Bold"/>
              </a:rPr>
              <a:t> </a:t>
            </a:r>
            <a:r>
              <a:rPr lang="en-US" sz="5000" dirty="0" err="1">
                <a:solidFill>
                  <a:srgbClr val="A9D18E"/>
                </a:solidFill>
                <a:ea typeface="Arimo Bold"/>
              </a:rPr>
              <a:t>가지는</a:t>
            </a:r>
            <a:r>
              <a:rPr lang="en-US" sz="5000" dirty="0">
                <a:solidFill>
                  <a:srgbClr val="A9D18E"/>
                </a:solidFill>
                <a:ea typeface="Arimo Bold"/>
              </a:rPr>
              <a:t> </a:t>
            </a:r>
            <a:r>
              <a:rPr lang="en-US" sz="5000" dirty="0" err="1">
                <a:solidFill>
                  <a:srgbClr val="A9D18E"/>
                </a:solidFill>
                <a:ea typeface="Arimo Bold"/>
              </a:rPr>
              <a:t>한계</a:t>
            </a:r>
            <a:endParaRPr lang="en-US" sz="5000" dirty="0">
              <a:solidFill>
                <a:srgbClr val="A9D18E"/>
              </a:solidFill>
              <a:ea typeface="Arimo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2112842" y="2740255"/>
            <a:ext cx="14062316" cy="6122390"/>
            <a:chOff x="0" y="0"/>
            <a:chExt cx="18749754" cy="8163186"/>
          </a:xfrm>
        </p:grpSpPr>
        <p:grpSp>
          <p:nvGrpSpPr>
            <p:cNvPr id="4" name="Group 4"/>
            <p:cNvGrpSpPr/>
            <p:nvPr/>
          </p:nvGrpSpPr>
          <p:grpSpPr>
            <a:xfrm>
              <a:off x="800165" y="0"/>
              <a:ext cx="4431521" cy="4431521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548235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7559167" y="0"/>
              <a:ext cx="4431521" cy="4431521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548235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14318168" y="0"/>
              <a:ext cx="4431521" cy="4431521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548235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359"/>
                  </a:lnSpc>
                </a:pPr>
                <a:endParaRPr/>
              </a:p>
            </p:txBody>
          </p:sp>
        </p:grpSp>
        <p:sp>
          <p:nvSpPr>
            <p:cNvPr id="13" name="AutoShape 13"/>
            <p:cNvSpPr/>
            <p:nvPr/>
          </p:nvSpPr>
          <p:spPr>
            <a:xfrm>
              <a:off x="800100" y="4995188"/>
              <a:ext cx="4431651" cy="0"/>
            </a:xfrm>
            <a:prstGeom prst="line">
              <a:avLst/>
            </a:prstGeom>
            <a:ln w="38100" cap="flat">
              <a:solidFill>
                <a:srgbClr val="548235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4" name="AutoShape 14"/>
            <p:cNvSpPr/>
            <p:nvPr/>
          </p:nvSpPr>
          <p:spPr>
            <a:xfrm flipV="1">
              <a:off x="2996875" y="4431651"/>
              <a:ext cx="3863" cy="563537"/>
            </a:xfrm>
            <a:prstGeom prst="line">
              <a:avLst/>
            </a:prstGeom>
            <a:ln w="38100" cap="flat">
              <a:solidFill>
                <a:srgbClr val="548235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5" name="AutoShape 15"/>
            <p:cNvSpPr/>
            <p:nvPr/>
          </p:nvSpPr>
          <p:spPr>
            <a:xfrm>
              <a:off x="800100" y="8144136"/>
              <a:ext cx="4431651" cy="0"/>
            </a:xfrm>
            <a:prstGeom prst="line">
              <a:avLst/>
            </a:prstGeom>
            <a:ln w="38100" cap="flat">
              <a:solidFill>
                <a:srgbClr val="548235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6" name="AutoShape 16"/>
            <p:cNvSpPr/>
            <p:nvPr/>
          </p:nvSpPr>
          <p:spPr>
            <a:xfrm>
              <a:off x="7559101" y="4995188"/>
              <a:ext cx="4431651" cy="0"/>
            </a:xfrm>
            <a:prstGeom prst="line">
              <a:avLst/>
            </a:prstGeom>
            <a:ln w="38100" cap="flat">
              <a:solidFill>
                <a:srgbClr val="548235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7" name="AutoShape 17"/>
            <p:cNvSpPr/>
            <p:nvPr/>
          </p:nvSpPr>
          <p:spPr>
            <a:xfrm flipV="1">
              <a:off x="9772996" y="4431651"/>
              <a:ext cx="3863" cy="563537"/>
            </a:xfrm>
            <a:prstGeom prst="line">
              <a:avLst/>
            </a:prstGeom>
            <a:ln w="38100" cap="flat">
              <a:solidFill>
                <a:srgbClr val="548235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8" name="AutoShape 18"/>
            <p:cNvSpPr/>
            <p:nvPr/>
          </p:nvSpPr>
          <p:spPr>
            <a:xfrm>
              <a:off x="7559101" y="8144136"/>
              <a:ext cx="4431651" cy="0"/>
            </a:xfrm>
            <a:prstGeom prst="line">
              <a:avLst/>
            </a:prstGeom>
            <a:ln w="38100" cap="flat">
              <a:solidFill>
                <a:srgbClr val="548235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9" name="AutoShape 19"/>
            <p:cNvSpPr/>
            <p:nvPr/>
          </p:nvSpPr>
          <p:spPr>
            <a:xfrm>
              <a:off x="14318103" y="4995188"/>
              <a:ext cx="4431651" cy="0"/>
            </a:xfrm>
            <a:prstGeom prst="line">
              <a:avLst/>
            </a:prstGeom>
            <a:ln w="38100" cap="flat">
              <a:solidFill>
                <a:srgbClr val="548235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AutoShape 20"/>
            <p:cNvSpPr/>
            <p:nvPr/>
          </p:nvSpPr>
          <p:spPr>
            <a:xfrm flipV="1">
              <a:off x="16531997" y="4431651"/>
              <a:ext cx="3863" cy="563537"/>
            </a:xfrm>
            <a:prstGeom prst="line">
              <a:avLst/>
            </a:prstGeom>
            <a:ln w="38100" cap="flat">
              <a:solidFill>
                <a:srgbClr val="548235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1" name="AutoShape 21"/>
            <p:cNvSpPr/>
            <p:nvPr/>
          </p:nvSpPr>
          <p:spPr>
            <a:xfrm>
              <a:off x="14318103" y="8144136"/>
              <a:ext cx="4431651" cy="0"/>
            </a:xfrm>
            <a:prstGeom prst="line">
              <a:avLst/>
            </a:prstGeom>
            <a:ln w="38100" cap="flat">
              <a:solidFill>
                <a:srgbClr val="548235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800100" y="1590285"/>
              <a:ext cx="4431651" cy="1184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en-US" sz="2800" spc="-70">
                  <a:solidFill>
                    <a:srgbClr val="FFFFFF"/>
                  </a:solidFill>
                  <a:ea typeface="Gothic A1 Bold"/>
                </a:rPr>
                <a:t>단편적인</a:t>
              </a:r>
            </a:p>
            <a:p>
              <a:pPr marL="0" lvl="0" indent="0" algn="ctr">
                <a:lnSpc>
                  <a:spcPts val="3360"/>
                </a:lnSpc>
                <a:spcBef>
                  <a:spcPct val="0"/>
                </a:spcBef>
              </a:pPr>
              <a:r>
                <a:rPr lang="en-US" sz="2800" spc="-70">
                  <a:solidFill>
                    <a:srgbClr val="FFFFFF"/>
                  </a:solidFill>
                  <a:ea typeface="Gothic A1 Bold"/>
                </a:rPr>
                <a:t>정보의 한계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6047904"/>
              <a:ext cx="5955651" cy="957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spc="-50">
                  <a:solidFill>
                    <a:srgbClr val="000D64"/>
                  </a:solidFill>
                  <a:ea typeface="Gothic A1 Ultra-Bold"/>
                </a:rPr>
                <a:t>사진과 글을 통해 </a:t>
              </a:r>
            </a:p>
            <a:p>
              <a:pPr marL="0" lvl="0" indent="0" algn="ctr">
                <a:lnSpc>
                  <a:spcPts val="2800"/>
                </a:lnSpc>
              </a:pPr>
              <a:r>
                <a:rPr lang="en-US" sz="2000" spc="-50">
                  <a:solidFill>
                    <a:srgbClr val="000D64"/>
                  </a:solidFill>
                  <a:ea typeface="Gothic A1 Ultra-Bold"/>
                </a:rPr>
                <a:t>전달할 수 있는 `정보의 한계'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744358" y="1673141"/>
              <a:ext cx="4103100" cy="11014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110"/>
                </a:lnSpc>
              </a:pPr>
              <a:r>
                <a:rPr lang="en-US" sz="2592" spc="-64">
                  <a:solidFill>
                    <a:srgbClr val="FFFFFF"/>
                  </a:solidFill>
                  <a:ea typeface="Gothic A1 Bold"/>
                </a:rPr>
                <a:t>판매자와 구매자간의</a:t>
              </a:r>
            </a:p>
            <a:p>
              <a:pPr marL="0" lvl="0" indent="0" algn="ctr">
                <a:lnSpc>
                  <a:spcPts val="3110"/>
                </a:lnSpc>
                <a:spcBef>
                  <a:spcPct val="0"/>
                </a:spcBef>
              </a:pPr>
              <a:r>
                <a:rPr lang="en-US" sz="2592" spc="-64">
                  <a:solidFill>
                    <a:srgbClr val="FFFFFF"/>
                  </a:solidFill>
                  <a:ea typeface="Gothic A1 Bold"/>
                </a:rPr>
                <a:t>이해 상충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7538120" y="5578004"/>
              <a:ext cx="4431651" cy="1897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spc="-50">
                  <a:solidFill>
                    <a:srgbClr val="000D64"/>
                  </a:solidFill>
                  <a:ea typeface="Gothic A1 Ultra-Bold"/>
                </a:rPr>
                <a:t>판매자가 원하는 가격과</a:t>
              </a:r>
            </a:p>
            <a:p>
              <a:pPr algn="ctr">
                <a:lnSpc>
                  <a:spcPts val="2800"/>
                </a:lnSpc>
              </a:pPr>
              <a:r>
                <a:rPr lang="en-US" sz="2000" spc="-50">
                  <a:solidFill>
                    <a:srgbClr val="000D64"/>
                  </a:solidFill>
                  <a:ea typeface="Gothic A1 Ultra-Bold"/>
                </a:rPr>
                <a:t>구매자가 원하는 가격의</a:t>
              </a:r>
            </a:p>
            <a:p>
              <a:pPr algn="ctr">
                <a:lnSpc>
                  <a:spcPts val="2800"/>
                </a:lnSpc>
              </a:pPr>
              <a:r>
                <a:rPr lang="en-US" sz="2000" spc="-50">
                  <a:solidFill>
                    <a:srgbClr val="000D64"/>
                  </a:solidFill>
                  <a:ea typeface="Gothic A1 Ultra-Bold"/>
                </a:rPr>
                <a:t>간극으로 인한 거래의</a:t>
              </a:r>
            </a:p>
            <a:p>
              <a:pPr marL="0" lvl="0" indent="0" algn="ctr">
                <a:lnSpc>
                  <a:spcPts val="2800"/>
                </a:lnSpc>
              </a:pPr>
              <a:r>
                <a:rPr lang="en-US" sz="2000" spc="-50">
                  <a:solidFill>
                    <a:srgbClr val="000D64"/>
                  </a:solidFill>
                  <a:latin typeface="Gothic A1 Ultra-Bold"/>
                </a:rPr>
                <a:t>`비활성화'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4318103" y="1869685"/>
              <a:ext cx="4431651" cy="625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60"/>
                </a:lnSpc>
                <a:spcBef>
                  <a:spcPct val="0"/>
                </a:spcBef>
              </a:pPr>
              <a:r>
                <a:rPr lang="en-US" sz="2800" spc="-70">
                  <a:solidFill>
                    <a:srgbClr val="FFFFFF"/>
                  </a:solidFill>
                  <a:ea typeface="Gothic A1 Bold"/>
                </a:rPr>
                <a:t>상품 다양성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4318103" y="6047904"/>
              <a:ext cx="4431651" cy="957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spc="-50">
                  <a:solidFill>
                    <a:srgbClr val="000D64"/>
                  </a:solidFill>
                  <a:ea typeface="Gothic A1 Ultra-Bold"/>
                </a:rPr>
                <a:t>플랫폼의 한계에 따른 </a:t>
              </a:r>
            </a:p>
            <a:p>
              <a:pPr marL="0" lvl="0" indent="0" algn="ctr">
                <a:lnSpc>
                  <a:spcPts val="2800"/>
                </a:lnSpc>
              </a:pPr>
              <a:r>
                <a:rPr lang="en-US" sz="2000" spc="-50">
                  <a:solidFill>
                    <a:srgbClr val="000D64"/>
                  </a:solidFill>
                  <a:ea typeface="Gothic A1 Ultra-Bold"/>
                </a:rPr>
                <a:t>상품 다양성의 한계</a:t>
              </a:r>
            </a:p>
          </p:txBody>
        </p:sp>
      </p:grpSp>
      <p:sp>
        <p:nvSpPr>
          <p:cNvPr id="28" name="Freeform 28"/>
          <p:cNvSpPr/>
          <p:nvPr/>
        </p:nvSpPr>
        <p:spPr>
          <a:xfrm rot="1134947">
            <a:off x="445982" y="245710"/>
            <a:ext cx="792182" cy="1020625"/>
          </a:xfrm>
          <a:custGeom>
            <a:avLst/>
            <a:gdLst/>
            <a:ahLst/>
            <a:cxnLst/>
            <a:rect l="l" t="t" r="r" b="b"/>
            <a:pathLst>
              <a:path w="792182" h="1020625">
                <a:moveTo>
                  <a:pt x="0" y="0"/>
                </a:moveTo>
                <a:lnTo>
                  <a:pt x="792183" y="0"/>
                </a:lnTo>
                <a:lnTo>
                  <a:pt x="792183" y="1020625"/>
                </a:lnTo>
                <a:lnTo>
                  <a:pt x="0" y="10206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629322"/>
            <a:ext cx="8390964" cy="9657678"/>
            <a:chOff x="0" y="0"/>
            <a:chExt cx="11187952" cy="128769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87938" cy="12876911"/>
            </a:xfrm>
            <a:custGeom>
              <a:avLst/>
              <a:gdLst/>
              <a:ahLst/>
              <a:cxnLst/>
              <a:rect l="l" t="t" r="r" b="b"/>
              <a:pathLst>
                <a:path w="11187938" h="12876911">
                  <a:moveTo>
                    <a:pt x="0" y="0"/>
                  </a:moveTo>
                  <a:lnTo>
                    <a:pt x="11187938" y="0"/>
                  </a:lnTo>
                  <a:lnTo>
                    <a:pt x="11187938" y="12876911"/>
                  </a:lnTo>
                  <a:lnTo>
                    <a:pt x="0" y="12876911"/>
                  </a:lnTo>
                  <a:close/>
                </a:path>
              </a:pathLst>
            </a:custGeom>
            <a:solidFill>
              <a:srgbClr val="C5E0B4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366263" y="2537904"/>
            <a:ext cx="7658437" cy="5211192"/>
          </a:xfrm>
          <a:custGeom>
            <a:avLst/>
            <a:gdLst/>
            <a:ahLst/>
            <a:cxnLst/>
            <a:rect l="l" t="t" r="r" b="b"/>
            <a:pathLst>
              <a:path w="7658437" h="5211192">
                <a:moveTo>
                  <a:pt x="0" y="0"/>
                </a:moveTo>
                <a:lnTo>
                  <a:pt x="7658438" y="0"/>
                </a:lnTo>
                <a:lnTo>
                  <a:pt x="7658438" y="5211192"/>
                </a:lnTo>
                <a:lnTo>
                  <a:pt x="0" y="52111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134600" y="1244445"/>
            <a:ext cx="6031239" cy="790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 dirty="0" err="1">
                <a:solidFill>
                  <a:srgbClr val="A9D18E"/>
                </a:solidFill>
                <a:ea typeface="Arimo Bold"/>
              </a:rPr>
              <a:t>단편적인</a:t>
            </a:r>
            <a:r>
              <a:rPr lang="en-US" sz="5000" dirty="0">
                <a:solidFill>
                  <a:srgbClr val="A9D18E"/>
                </a:solidFill>
                <a:ea typeface="Arimo Bold"/>
              </a:rPr>
              <a:t> </a:t>
            </a:r>
            <a:r>
              <a:rPr lang="en-US" sz="5000" dirty="0" err="1">
                <a:solidFill>
                  <a:srgbClr val="A9D18E"/>
                </a:solidFill>
                <a:ea typeface="Arimo Bold"/>
              </a:rPr>
              <a:t>정보의</a:t>
            </a:r>
            <a:r>
              <a:rPr lang="en-US" sz="5000" dirty="0">
                <a:solidFill>
                  <a:srgbClr val="A9D18E"/>
                </a:solidFill>
                <a:ea typeface="Arimo Bold"/>
              </a:rPr>
              <a:t> </a:t>
            </a:r>
            <a:r>
              <a:rPr lang="en-US" sz="5000" dirty="0" err="1">
                <a:solidFill>
                  <a:srgbClr val="A9D18E"/>
                </a:solidFill>
                <a:ea typeface="Arimo Bold"/>
              </a:rPr>
              <a:t>한계</a:t>
            </a:r>
            <a:endParaRPr lang="en-US" sz="5000" dirty="0">
              <a:solidFill>
                <a:srgbClr val="A9D18E"/>
              </a:solidFill>
              <a:ea typeface="Arimo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95300" y="5595369"/>
            <a:ext cx="6194769" cy="241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ea typeface="Arimo"/>
              </a:rPr>
              <a:t>개인 간의 거래를 진행하다 보면</a:t>
            </a:r>
          </a:p>
          <a:p>
            <a:pPr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ea typeface="Arimo"/>
              </a:rPr>
              <a:t>사진과 글로 설명할 수 있는 상품 정보의 한계가</a:t>
            </a:r>
          </a:p>
          <a:p>
            <a:pPr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ea typeface="Arimo"/>
              </a:rPr>
              <a:t>필연적으로 존재한다.</a:t>
            </a:r>
          </a:p>
          <a:p>
            <a:pPr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ea typeface="Arimo"/>
              </a:rPr>
              <a:t>제품의 상품을 실시간으로 확인할 수 없고,</a:t>
            </a:r>
          </a:p>
          <a:p>
            <a:pPr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ea typeface="Arimo"/>
              </a:rPr>
              <a:t>이를 확인하기 위해서 판매자와 구매자는 </a:t>
            </a:r>
          </a:p>
          <a:p>
            <a:pPr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ea typeface="Arimo"/>
              </a:rPr>
              <a:t>지속적인 연락을 취해야 한다.</a:t>
            </a:r>
          </a:p>
          <a:p>
            <a:pPr algn="l"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ea typeface="Arimo"/>
              </a:rPr>
              <a:t>이는 곧 상품 거래에서 피로감을 낳는다.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95300" y="3301425"/>
            <a:ext cx="6427462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ea typeface="Arimo Bold"/>
              </a:rPr>
              <a:t>사진과 글을 통해 전달할 수 있는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Arimo Bold"/>
              </a:rPr>
              <a:t>'정보의 한계'</a:t>
            </a:r>
          </a:p>
        </p:txBody>
      </p:sp>
      <p:sp>
        <p:nvSpPr>
          <p:cNvPr id="8" name="Freeform 8"/>
          <p:cNvSpPr/>
          <p:nvPr/>
        </p:nvSpPr>
        <p:spPr>
          <a:xfrm rot="1992814">
            <a:off x="244405" y="8973831"/>
            <a:ext cx="901274" cy="1161175"/>
          </a:xfrm>
          <a:custGeom>
            <a:avLst/>
            <a:gdLst/>
            <a:ahLst/>
            <a:cxnLst/>
            <a:rect l="l" t="t" r="r" b="b"/>
            <a:pathLst>
              <a:path w="901274" h="1161175">
                <a:moveTo>
                  <a:pt x="0" y="0"/>
                </a:moveTo>
                <a:lnTo>
                  <a:pt x="901274" y="0"/>
                </a:lnTo>
                <a:lnTo>
                  <a:pt x="901274" y="1161175"/>
                </a:lnTo>
                <a:lnTo>
                  <a:pt x="0" y="1161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629322"/>
            <a:ext cx="8390964" cy="9657678"/>
            <a:chOff x="0" y="0"/>
            <a:chExt cx="11187952" cy="128769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87938" cy="12876911"/>
            </a:xfrm>
            <a:custGeom>
              <a:avLst/>
              <a:gdLst/>
              <a:ahLst/>
              <a:cxnLst/>
              <a:rect l="l" t="t" r="r" b="b"/>
              <a:pathLst>
                <a:path w="11187938" h="12876911">
                  <a:moveTo>
                    <a:pt x="0" y="0"/>
                  </a:moveTo>
                  <a:lnTo>
                    <a:pt x="11187938" y="0"/>
                  </a:lnTo>
                  <a:lnTo>
                    <a:pt x="11187938" y="12876911"/>
                  </a:lnTo>
                  <a:lnTo>
                    <a:pt x="0" y="12876911"/>
                  </a:lnTo>
                  <a:close/>
                </a:path>
              </a:pathLst>
            </a:custGeom>
            <a:solidFill>
              <a:srgbClr val="C5E0B4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89346" y="4052304"/>
            <a:ext cx="8012271" cy="2811714"/>
          </a:xfrm>
          <a:custGeom>
            <a:avLst/>
            <a:gdLst/>
            <a:ahLst/>
            <a:cxnLst/>
            <a:rect l="l" t="t" r="r" b="b"/>
            <a:pathLst>
              <a:path w="8012271" h="2811714">
                <a:moveTo>
                  <a:pt x="0" y="0"/>
                </a:moveTo>
                <a:lnTo>
                  <a:pt x="8012272" y="0"/>
                </a:lnTo>
                <a:lnTo>
                  <a:pt x="8012272" y="2811714"/>
                </a:lnTo>
                <a:lnTo>
                  <a:pt x="0" y="28117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5199521" y="4917077"/>
            <a:ext cx="1506801" cy="579184"/>
            <a:chOff x="0" y="0"/>
            <a:chExt cx="396853" cy="1525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6853" cy="152542"/>
            </a:xfrm>
            <a:custGeom>
              <a:avLst/>
              <a:gdLst/>
              <a:ahLst/>
              <a:cxnLst/>
              <a:rect l="l" t="t" r="r" b="b"/>
              <a:pathLst>
                <a:path w="396853" h="152542">
                  <a:moveTo>
                    <a:pt x="76271" y="0"/>
                  </a:moveTo>
                  <a:lnTo>
                    <a:pt x="320582" y="0"/>
                  </a:lnTo>
                  <a:cubicBezTo>
                    <a:pt x="362705" y="0"/>
                    <a:pt x="396853" y="34148"/>
                    <a:pt x="396853" y="76271"/>
                  </a:cubicBezTo>
                  <a:lnTo>
                    <a:pt x="396853" y="76271"/>
                  </a:lnTo>
                  <a:cubicBezTo>
                    <a:pt x="396853" y="96500"/>
                    <a:pt x="388817" y="115899"/>
                    <a:pt x="374514" y="130203"/>
                  </a:cubicBezTo>
                  <a:cubicBezTo>
                    <a:pt x="360210" y="144507"/>
                    <a:pt x="340810" y="152542"/>
                    <a:pt x="320582" y="152542"/>
                  </a:cubicBezTo>
                  <a:lnTo>
                    <a:pt x="76271" y="152542"/>
                  </a:lnTo>
                  <a:cubicBezTo>
                    <a:pt x="56043" y="152542"/>
                    <a:pt x="36643" y="144507"/>
                    <a:pt x="22339" y="130203"/>
                  </a:cubicBezTo>
                  <a:cubicBezTo>
                    <a:pt x="8036" y="115899"/>
                    <a:pt x="0" y="96500"/>
                    <a:pt x="0" y="76271"/>
                  </a:cubicBezTo>
                  <a:lnTo>
                    <a:pt x="0" y="76271"/>
                  </a:lnTo>
                  <a:cubicBezTo>
                    <a:pt x="0" y="56043"/>
                    <a:pt x="8036" y="36643"/>
                    <a:pt x="22339" y="22339"/>
                  </a:cubicBezTo>
                  <a:cubicBezTo>
                    <a:pt x="36643" y="8036"/>
                    <a:pt x="56043" y="0"/>
                    <a:pt x="762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B1D89C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829823" y="1279411"/>
            <a:ext cx="7726890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 dirty="0" err="1">
                <a:solidFill>
                  <a:srgbClr val="A9D18E"/>
                </a:solidFill>
                <a:ea typeface="Arimo Bold"/>
              </a:rPr>
              <a:t>판매자와</a:t>
            </a:r>
            <a:r>
              <a:rPr lang="en-US" sz="5000" dirty="0">
                <a:solidFill>
                  <a:srgbClr val="A9D18E"/>
                </a:solidFill>
                <a:ea typeface="Arimo Bold"/>
              </a:rPr>
              <a:t> </a:t>
            </a:r>
            <a:r>
              <a:rPr lang="en-US" sz="5000" dirty="0" err="1">
                <a:solidFill>
                  <a:srgbClr val="A9D18E"/>
                </a:solidFill>
                <a:ea typeface="Arimo Bold"/>
              </a:rPr>
              <a:t>구매자의</a:t>
            </a:r>
            <a:r>
              <a:rPr lang="en-US" sz="5000" dirty="0">
                <a:solidFill>
                  <a:srgbClr val="A9D18E"/>
                </a:solidFill>
                <a:ea typeface="Arimo Bold"/>
              </a:rPr>
              <a:t> </a:t>
            </a:r>
            <a:endParaRPr lang="en-US" sz="5000" dirty="0" smtClean="0">
              <a:solidFill>
                <a:srgbClr val="A9D18E"/>
              </a:solidFill>
              <a:ea typeface="Arimo Bold"/>
            </a:endParaRPr>
          </a:p>
          <a:p>
            <a:pPr algn="l">
              <a:lnSpc>
                <a:spcPts val="6000"/>
              </a:lnSpc>
            </a:pPr>
            <a:r>
              <a:rPr lang="en-US" sz="5000" dirty="0" err="1" smtClean="0">
                <a:solidFill>
                  <a:srgbClr val="A9D18E"/>
                </a:solidFill>
                <a:ea typeface="Arimo Bold"/>
              </a:rPr>
              <a:t>이해</a:t>
            </a:r>
            <a:r>
              <a:rPr lang="en-US" sz="5000" dirty="0" smtClean="0">
                <a:solidFill>
                  <a:srgbClr val="A9D18E"/>
                </a:solidFill>
                <a:ea typeface="Arimo Bold"/>
              </a:rPr>
              <a:t> </a:t>
            </a:r>
            <a:r>
              <a:rPr lang="en-US" sz="5000" dirty="0" err="1">
                <a:solidFill>
                  <a:srgbClr val="A9D18E"/>
                </a:solidFill>
                <a:ea typeface="Arimo Bold"/>
              </a:rPr>
              <a:t>상충</a:t>
            </a:r>
            <a:endParaRPr lang="en-US" sz="5000" dirty="0">
              <a:solidFill>
                <a:srgbClr val="A9D18E"/>
              </a:solidFill>
              <a:ea typeface="Arimo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829824" y="5595369"/>
            <a:ext cx="6194769" cy="2769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en-US" sz="2250" dirty="0" err="1">
                <a:solidFill>
                  <a:srgbClr val="000000"/>
                </a:solidFill>
                <a:ea typeface="Arimo"/>
              </a:rPr>
              <a:t>판매자가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물품을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등록할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때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요구매자들이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원하는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가격대를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정확히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파악할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수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없다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.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실제로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빠른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판매를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원하는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판매자라면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비슷한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상품을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검색해보고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형성되어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있는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가격을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추정하여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가격을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정해야하만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한다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.</a:t>
            </a:r>
          </a:p>
          <a:p>
            <a:pPr>
              <a:lnSpc>
                <a:spcPts val="2700"/>
              </a:lnSpc>
            </a:pPr>
            <a:r>
              <a:rPr lang="en-US" sz="2250" dirty="0" err="1">
                <a:solidFill>
                  <a:srgbClr val="000000"/>
                </a:solidFill>
                <a:ea typeface="Arimo"/>
              </a:rPr>
              <a:t>그렇지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않다면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요구매자들이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원하는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가격이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될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때까지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가격을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맞추어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나가거나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끌어올리기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같은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 smtClean="0">
                <a:solidFill>
                  <a:srgbClr val="000000"/>
                </a:solidFill>
                <a:ea typeface="Arimo"/>
              </a:rPr>
              <a:t>기능을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 smtClean="0">
                <a:solidFill>
                  <a:srgbClr val="000000"/>
                </a:solidFill>
                <a:ea typeface="Arimo"/>
              </a:rPr>
              <a:t>사용해야</a:t>
            </a:r>
            <a:r>
              <a:rPr lang="en-US" sz="2250" dirty="0" smtClean="0">
                <a:solidFill>
                  <a:srgbClr val="000000"/>
                </a:solidFill>
                <a:ea typeface="Arimo"/>
              </a:rPr>
              <a:t> </a:t>
            </a:r>
            <a:r>
              <a:rPr lang="en-US" sz="2250" dirty="0" err="1">
                <a:solidFill>
                  <a:srgbClr val="000000"/>
                </a:solidFill>
                <a:ea typeface="Arimo"/>
              </a:rPr>
              <a:t>한다</a:t>
            </a:r>
            <a:r>
              <a:rPr lang="en-US" sz="2250" dirty="0">
                <a:solidFill>
                  <a:srgbClr val="000000"/>
                </a:solidFill>
                <a:ea typeface="Arimo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829823" y="3715447"/>
            <a:ext cx="6427462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 err="1">
                <a:solidFill>
                  <a:srgbClr val="000000"/>
                </a:solidFill>
                <a:ea typeface="Arimo Bold"/>
              </a:rPr>
              <a:t>판매자가</a:t>
            </a:r>
            <a:r>
              <a:rPr lang="en-US" sz="3000" dirty="0">
                <a:solidFill>
                  <a:srgbClr val="000000"/>
                </a:solidFill>
                <a:ea typeface="Arimo Bold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Arimo Bold"/>
              </a:rPr>
              <a:t>원하는</a:t>
            </a:r>
            <a:r>
              <a:rPr lang="en-US" sz="3000" dirty="0">
                <a:solidFill>
                  <a:srgbClr val="000000"/>
                </a:solidFill>
                <a:ea typeface="Arimo Bold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Arimo Bold"/>
              </a:rPr>
              <a:t>가격과</a:t>
            </a:r>
            <a:r>
              <a:rPr lang="en-US" sz="3000" dirty="0">
                <a:solidFill>
                  <a:srgbClr val="000000"/>
                </a:solidFill>
                <a:ea typeface="Arimo Bold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Arimo Bold"/>
              </a:rPr>
              <a:t>구매자가</a:t>
            </a:r>
            <a:r>
              <a:rPr lang="en-US" sz="3000" dirty="0">
                <a:solidFill>
                  <a:srgbClr val="000000"/>
                </a:solidFill>
                <a:ea typeface="Arimo Bold"/>
              </a:rPr>
              <a:t> </a:t>
            </a:r>
            <a:endParaRPr lang="en-US" sz="3000" dirty="0" smtClean="0">
              <a:solidFill>
                <a:srgbClr val="000000"/>
              </a:solidFill>
              <a:ea typeface="Arimo Bold"/>
            </a:endParaRPr>
          </a:p>
          <a:p>
            <a:pPr>
              <a:lnSpc>
                <a:spcPts val="3600"/>
              </a:lnSpc>
            </a:pPr>
            <a:r>
              <a:rPr lang="en-US" sz="3000" dirty="0" err="1" smtClean="0">
                <a:solidFill>
                  <a:srgbClr val="000000"/>
                </a:solidFill>
                <a:ea typeface="Arimo Bold"/>
              </a:rPr>
              <a:t>원하는</a:t>
            </a:r>
            <a:r>
              <a:rPr lang="en-US" sz="3000" dirty="0" smtClean="0">
                <a:solidFill>
                  <a:srgbClr val="000000"/>
                </a:solidFill>
                <a:ea typeface="Arimo Bold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Arimo Bold"/>
              </a:rPr>
              <a:t>가격의</a:t>
            </a:r>
            <a:r>
              <a:rPr lang="en-US" sz="3000" dirty="0">
                <a:solidFill>
                  <a:srgbClr val="000000"/>
                </a:solidFill>
                <a:ea typeface="Arimo Bold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Arimo Bold"/>
              </a:rPr>
              <a:t>간극으로</a:t>
            </a:r>
            <a:r>
              <a:rPr lang="en-US" sz="3000" dirty="0">
                <a:solidFill>
                  <a:srgbClr val="000000"/>
                </a:solidFill>
                <a:ea typeface="Arimo Bold"/>
              </a:rPr>
              <a:t> </a:t>
            </a:r>
            <a:r>
              <a:rPr lang="en-US" sz="3000" dirty="0" err="1">
                <a:solidFill>
                  <a:srgbClr val="000000"/>
                </a:solidFill>
                <a:ea typeface="Arimo Bold"/>
              </a:rPr>
              <a:t>인한</a:t>
            </a:r>
            <a:r>
              <a:rPr lang="en-US" sz="3000" dirty="0">
                <a:solidFill>
                  <a:srgbClr val="000000"/>
                </a:solidFill>
                <a:ea typeface="Arimo Bold"/>
              </a:rPr>
              <a:t> </a:t>
            </a:r>
            <a:r>
              <a:rPr lang="en-US" sz="3000" dirty="0" err="1" smtClean="0">
                <a:solidFill>
                  <a:srgbClr val="000000"/>
                </a:solidFill>
                <a:ea typeface="Arimo Bold"/>
              </a:rPr>
              <a:t>거래의</a:t>
            </a:r>
            <a:endParaRPr lang="en-US" sz="3000" dirty="0" smtClean="0">
              <a:solidFill>
                <a:srgbClr val="000000"/>
              </a:solidFill>
              <a:ea typeface="Arimo Bold"/>
            </a:endParaRPr>
          </a:p>
          <a:p>
            <a:pPr>
              <a:lnSpc>
                <a:spcPts val="3600"/>
              </a:lnSpc>
            </a:pPr>
            <a:r>
              <a:rPr lang="en-US" sz="3000" dirty="0" smtClean="0">
                <a:solidFill>
                  <a:srgbClr val="000000"/>
                </a:solidFill>
                <a:ea typeface="Arimo Bold"/>
              </a:rPr>
              <a:t>`</a:t>
            </a:r>
            <a:r>
              <a:rPr lang="en-US" sz="3000" dirty="0" err="1">
                <a:solidFill>
                  <a:srgbClr val="000000"/>
                </a:solidFill>
                <a:ea typeface="Arimo Bold"/>
              </a:rPr>
              <a:t>비활성화</a:t>
            </a:r>
            <a:r>
              <a:rPr lang="en-US" sz="3000" dirty="0">
                <a:solidFill>
                  <a:srgbClr val="000000"/>
                </a:solidFill>
                <a:ea typeface="Arimo Bold"/>
              </a:rPr>
              <a:t>'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000000"/>
              </a:solidFill>
              <a:ea typeface="Arimo Bold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7182106" y="6097749"/>
            <a:ext cx="901682" cy="579184"/>
            <a:chOff x="0" y="0"/>
            <a:chExt cx="237480" cy="15254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37480" cy="152542"/>
            </a:xfrm>
            <a:custGeom>
              <a:avLst/>
              <a:gdLst/>
              <a:ahLst/>
              <a:cxnLst/>
              <a:rect l="l" t="t" r="r" b="b"/>
              <a:pathLst>
                <a:path w="237480" h="152542">
                  <a:moveTo>
                    <a:pt x="76271" y="0"/>
                  </a:moveTo>
                  <a:lnTo>
                    <a:pt x="161209" y="0"/>
                  </a:lnTo>
                  <a:cubicBezTo>
                    <a:pt x="181437" y="0"/>
                    <a:pt x="200837" y="8036"/>
                    <a:pt x="215141" y="22339"/>
                  </a:cubicBezTo>
                  <a:cubicBezTo>
                    <a:pt x="229444" y="36643"/>
                    <a:pt x="237480" y="56043"/>
                    <a:pt x="237480" y="76271"/>
                  </a:cubicBezTo>
                  <a:lnTo>
                    <a:pt x="237480" y="76271"/>
                  </a:lnTo>
                  <a:cubicBezTo>
                    <a:pt x="237480" y="96500"/>
                    <a:pt x="229444" y="115899"/>
                    <a:pt x="215141" y="130203"/>
                  </a:cubicBezTo>
                  <a:cubicBezTo>
                    <a:pt x="200837" y="144507"/>
                    <a:pt x="181437" y="152542"/>
                    <a:pt x="161209" y="152542"/>
                  </a:cubicBezTo>
                  <a:lnTo>
                    <a:pt x="76271" y="152542"/>
                  </a:lnTo>
                  <a:cubicBezTo>
                    <a:pt x="56043" y="152542"/>
                    <a:pt x="36643" y="144507"/>
                    <a:pt x="22339" y="130203"/>
                  </a:cubicBezTo>
                  <a:cubicBezTo>
                    <a:pt x="8036" y="115899"/>
                    <a:pt x="0" y="96500"/>
                    <a:pt x="0" y="76271"/>
                  </a:cubicBezTo>
                  <a:lnTo>
                    <a:pt x="0" y="76271"/>
                  </a:lnTo>
                  <a:cubicBezTo>
                    <a:pt x="0" y="56043"/>
                    <a:pt x="8036" y="36643"/>
                    <a:pt x="22339" y="22339"/>
                  </a:cubicBezTo>
                  <a:cubicBezTo>
                    <a:pt x="36643" y="8036"/>
                    <a:pt x="56043" y="0"/>
                    <a:pt x="762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>
              <a:solidFill>
                <a:srgbClr val="B1D89C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 rot="1992814">
            <a:off x="244405" y="8973831"/>
            <a:ext cx="901274" cy="1161175"/>
          </a:xfrm>
          <a:custGeom>
            <a:avLst/>
            <a:gdLst/>
            <a:ahLst/>
            <a:cxnLst/>
            <a:rect l="l" t="t" r="r" b="b"/>
            <a:pathLst>
              <a:path w="901274" h="1161175">
                <a:moveTo>
                  <a:pt x="0" y="0"/>
                </a:moveTo>
                <a:lnTo>
                  <a:pt x="901274" y="0"/>
                </a:lnTo>
                <a:lnTo>
                  <a:pt x="901274" y="1161175"/>
                </a:lnTo>
                <a:lnTo>
                  <a:pt x="0" y="1161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629322"/>
            <a:ext cx="8390964" cy="9657678"/>
            <a:chOff x="0" y="0"/>
            <a:chExt cx="11187952" cy="128769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87938" cy="12876911"/>
            </a:xfrm>
            <a:custGeom>
              <a:avLst/>
              <a:gdLst/>
              <a:ahLst/>
              <a:cxnLst/>
              <a:rect l="l" t="t" r="r" b="b"/>
              <a:pathLst>
                <a:path w="11187938" h="12876911">
                  <a:moveTo>
                    <a:pt x="0" y="0"/>
                  </a:moveTo>
                  <a:lnTo>
                    <a:pt x="11187938" y="0"/>
                  </a:lnTo>
                  <a:lnTo>
                    <a:pt x="11187938" y="12876911"/>
                  </a:lnTo>
                  <a:lnTo>
                    <a:pt x="0" y="12876911"/>
                  </a:lnTo>
                  <a:close/>
                </a:path>
              </a:pathLst>
            </a:custGeom>
            <a:solidFill>
              <a:srgbClr val="C5E0B4"/>
            </a:solidFill>
          </p:spPr>
        </p:sp>
      </p:grpSp>
      <p:sp>
        <p:nvSpPr>
          <p:cNvPr id="4" name="Freeform 4"/>
          <p:cNvSpPr/>
          <p:nvPr/>
        </p:nvSpPr>
        <p:spPr>
          <a:xfrm rot="1992814">
            <a:off x="244405" y="8973831"/>
            <a:ext cx="901274" cy="1161175"/>
          </a:xfrm>
          <a:custGeom>
            <a:avLst/>
            <a:gdLst/>
            <a:ahLst/>
            <a:cxnLst/>
            <a:rect l="l" t="t" r="r" b="b"/>
            <a:pathLst>
              <a:path w="901274" h="1161175">
                <a:moveTo>
                  <a:pt x="0" y="0"/>
                </a:moveTo>
                <a:lnTo>
                  <a:pt x="901274" y="0"/>
                </a:lnTo>
                <a:lnTo>
                  <a:pt x="901274" y="1161175"/>
                </a:lnTo>
                <a:lnTo>
                  <a:pt x="0" y="11611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043249" y="1519560"/>
            <a:ext cx="4304466" cy="7738740"/>
          </a:xfrm>
          <a:custGeom>
            <a:avLst/>
            <a:gdLst/>
            <a:ahLst/>
            <a:cxnLst/>
            <a:rect l="l" t="t" r="r" b="b"/>
            <a:pathLst>
              <a:path w="4304466" h="7738740">
                <a:moveTo>
                  <a:pt x="0" y="0"/>
                </a:moveTo>
                <a:lnTo>
                  <a:pt x="4304466" y="0"/>
                </a:lnTo>
                <a:lnTo>
                  <a:pt x="4304466" y="7738740"/>
                </a:lnTo>
                <a:lnTo>
                  <a:pt x="0" y="77387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003" r="-3003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95300" y="1244445"/>
            <a:ext cx="5870539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A9D18E"/>
                </a:solidFill>
                <a:ea typeface="Arimo Bold"/>
              </a:rPr>
              <a:t>상품 다양성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95300" y="5595369"/>
            <a:ext cx="619476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ea typeface="Arimo"/>
              </a:rPr>
              <a:t>기존 플랫폼이 가지는 한계에 따라</a:t>
            </a:r>
          </a:p>
          <a:p>
            <a:pPr>
              <a:lnSpc>
                <a:spcPts val="2700"/>
              </a:lnSpc>
            </a:pPr>
            <a:r>
              <a:rPr lang="en-US" sz="2250">
                <a:solidFill>
                  <a:srgbClr val="000000"/>
                </a:solidFill>
                <a:ea typeface="Arimo"/>
              </a:rPr>
              <a:t>다양한 유무형의 상품 판매에 제약이 발생한다.</a:t>
            </a:r>
          </a:p>
          <a:p>
            <a:pPr algn="l">
              <a:lnSpc>
                <a:spcPts val="2700"/>
              </a:lnSpc>
            </a:pPr>
            <a:endParaRPr lang="en-US" sz="2250">
              <a:solidFill>
                <a:srgbClr val="000000"/>
              </a:solidFill>
              <a:ea typeface="Arim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95300" y="3301425"/>
            <a:ext cx="6427462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ea typeface="Arimo Bold"/>
              </a:rPr>
              <a:t>기존 플랫폼이 가지는 한계로 인해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ea typeface="Arimo Bold"/>
              </a:rPr>
              <a:t>상품 다양성의 제약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246494" y="2210697"/>
            <a:ext cx="9074885" cy="5260490"/>
          </a:xfrm>
          <a:custGeom>
            <a:avLst/>
            <a:gdLst/>
            <a:ahLst/>
            <a:cxnLst/>
            <a:rect l="l" t="t" r="r" b="b"/>
            <a:pathLst>
              <a:path w="9074885" h="5260490">
                <a:moveTo>
                  <a:pt x="0" y="0"/>
                </a:moveTo>
                <a:lnTo>
                  <a:pt x="9074885" y="0"/>
                </a:lnTo>
                <a:lnTo>
                  <a:pt x="9074885" y="5260490"/>
                </a:lnTo>
                <a:lnTo>
                  <a:pt x="0" y="52604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992814">
            <a:off x="244405" y="8973831"/>
            <a:ext cx="901274" cy="1161175"/>
          </a:xfrm>
          <a:custGeom>
            <a:avLst/>
            <a:gdLst/>
            <a:ahLst/>
            <a:cxnLst/>
            <a:rect l="l" t="t" r="r" b="b"/>
            <a:pathLst>
              <a:path w="901274" h="1161175">
                <a:moveTo>
                  <a:pt x="0" y="0"/>
                </a:moveTo>
                <a:lnTo>
                  <a:pt x="901274" y="0"/>
                </a:lnTo>
                <a:lnTo>
                  <a:pt x="901274" y="1161175"/>
                </a:lnTo>
                <a:lnTo>
                  <a:pt x="0" y="1161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202076" y="1713694"/>
            <a:ext cx="9883848" cy="6429932"/>
          </a:xfrm>
          <a:custGeom>
            <a:avLst/>
            <a:gdLst/>
            <a:ahLst/>
            <a:cxnLst/>
            <a:rect l="l" t="t" r="r" b="b"/>
            <a:pathLst>
              <a:path w="9883848" h="6429932">
                <a:moveTo>
                  <a:pt x="0" y="0"/>
                </a:moveTo>
                <a:lnTo>
                  <a:pt x="9883848" y="0"/>
                </a:lnTo>
                <a:lnTo>
                  <a:pt x="9883848" y="6429931"/>
                </a:lnTo>
                <a:lnTo>
                  <a:pt x="0" y="642993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560512" y="8366656"/>
            <a:ext cx="11410875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ea typeface="Arimo Bold"/>
              </a:rPr>
              <a:t>실시간 상품 정보 확인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847455" y="681037"/>
            <a:ext cx="4593090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A9D18E"/>
                </a:solidFill>
                <a:latin typeface="Arimo Bold"/>
              </a:rPr>
              <a:t>SW 초기 컨셉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246494" y="2210697"/>
            <a:ext cx="9074885" cy="5260490"/>
          </a:xfrm>
          <a:custGeom>
            <a:avLst/>
            <a:gdLst/>
            <a:ahLst/>
            <a:cxnLst/>
            <a:rect l="l" t="t" r="r" b="b"/>
            <a:pathLst>
              <a:path w="9074885" h="5260490">
                <a:moveTo>
                  <a:pt x="0" y="0"/>
                </a:moveTo>
                <a:lnTo>
                  <a:pt x="9074885" y="0"/>
                </a:lnTo>
                <a:lnTo>
                  <a:pt x="9074885" y="5260490"/>
                </a:lnTo>
                <a:lnTo>
                  <a:pt x="0" y="52604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992814">
            <a:off x="244405" y="8973831"/>
            <a:ext cx="901274" cy="1161175"/>
          </a:xfrm>
          <a:custGeom>
            <a:avLst/>
            <a:gdLst/>
            <a:ahLst/>
            <a:cxnLst/>
            <a:rect l="l" t="t" r="r" b="b"/>
            <a:pathLst>
              <a:path w="901274" h="1161175">
                <a:moveTo>
                  <a:pt x="0" y="0"/>
                </a:moveTo>
                <a:lnTo>
                  <a:pt x="901274" y="0"/>
                </a:lnTo>
                <a:lnTo>
                  <a:pt x="901274" y="1161175"/>
                </a:lnTo>
                <a:lnTo>
                  <a:pt x="0" y="1161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634911" y="1894098"/>
            <a:ext cx="9018179" cy="5893688"/>
          </a:xfrm>
          <a:custGeom>
            <a:avLst/>
            <a:gdLst/>
            <a:ahLst/>
            <a:cxnLst/>
            <a:rect l="l" t="t" r="r" b="b"/>
            <a:pathLst>
              <a:path w="9018179" h="5893688">
                <a:moveTo>
                  <a:pt x="0" y="0"/>
                </a:moveTo>
                <a:lnTo>
                  <a:pt x="9018178" y="0"/>
                </a:lnTo>
                <a:lnTo>
                  <a:pt x="9018178" y="5893688"/>
                </a:lnTo>
                <a:lnTo>
                  <a:pt x="0" y="58936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560512" y="8366656"/>
            <a:ext cx="11410875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ea typeface="Arimo Bold"/>
              </a:rPr>
              <a:t>경매 입찰 기능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847455" y="681037"/>
            <a:ext cx="4593090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A9D18E"/>
                </a:solidFill>
                <a:latin typeface="Arimo Bold"/>
              </a:rPr>
              <a:t>SW 초기 컨셉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246494" y="2210697"/>
            <a:ext cx="9074885" cy="5260490"/>
          </a:xfrm>
          <a:custGeom>
            <a:avLst/>
            <a:gdLst/>
            <a:ahLst/>
            <a:cxnLst/>
            <a:rect l="l" t="t" r="r" b="b"/>
            <a:pathLst>
              <a:path w="9074885" h="5260490">
                <a:moveTo>
                  <a:pt x="0" y="0"/>
                </a:moveTo>
                <a:lnTo>
                  <a:pt x="9074885" y="0"/>
                </a:lnTo>
                <a:lnTo>
                  <a:pt x="9074885" y="5260490"/>
                </a:lnTo>
                <a:lnTo>
                  <a:pt x="0" y="52604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992814">
            <a:off x="244405" y="8973831"/>
            <a:ext cx="901274" cy="1161175"/>
          </a:xfrm>
          <a:custGeom>
            <a:avLst/>
            <a:gdLst/>
            <a:ahLst/>
            <a:cxnLst/>
            <a:rect l="l" t="t" r="r" b="b"/>
            <a:pathLst>
              <a:path w="901274" h="1161175">
                <a:moveTo>
                  <a:pt x="0" y="0"/>
                </a:moveTo>
                <a:lnTo>
                  <a:pt x="901274" y="0"/>
                </a:lnTo>
                <a:lnTo>
                  <a:pt x="901274" y="1161175"/>
                </a:lnTo>
                <a:lnTo>
                  <a:pt x="0" y="1161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474320" y="2182615"/>
            <a:ext cx="9339360" cy="5921770"/>
          </a:xfrm>
          <a:custGeom>
            <a:avLst/>
            <a:gdLst/>
            <a:ahLst/>
            <a:cxnLst/>
            <a:rect l="l" t="t" r="r" b="b"/>
            <a:pathLst>
              <a:path w="9339360" h="5921770">
                <a:moveTo>
                  <a:pt x="0" y="0"/>
                </a:moveTo>
                <a:lnTo>
                  <a:pt x="9339360" y="0"/>
                </a:lnTo>
                <a:lnTo>
                  <a:pt x="9339360" y="5921770"/>
                </a:lnTo>
                <a:lnTo>
                  <a:pt x="0" y="59217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560512" y="8366656"/>
            <a:ext cx="11410875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000000"/>
                </a:solidFill>
                <a:latin typeface="Arimo Bold"/>
              </a:rPr>
              <a:t>WebRTC 화상 대화 기반 상품 다양성 확보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847455" y="681037"/>
            <a:ext cx="4593090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A9D18E"/>
                </a:solidFill>
                <a:latin typeface="Arimo Bold"/>
              </a:rPr>
              <a:t>SW 초기 컨셉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299</Words>
  <Application>Microsoft Office PowerPoint</Application>
  <PresentationFormat>사용자 지정</PresentationFormat>
  <Paragraphs>69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Gothic A1 Bold</vt:lpstr>
      <vt:lpstr>Arimo Bold</vt:lpstr>
      <vt:lpstr>Arial</vt:lpstr>
      <vt:lpstr>Arimo</vt:lpstr>
      <vt:lpstr>Calibri</vt:lpstr>
      <vt:lpstr>Gothic A1 Ultra-Bold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dearmyhealths.com_007.pptx</dc:title>
  <cp:lastModifiedBy>SSAFY</cp:lastModifiedBy>
  <cp:revision>2</cp:revision>
  <dcterms:created xsi:type="dcterms:W3CDTF">2006-08-16T00:00:00Z</dcterms:created>
  <dcterms:modified xsi:type="dcterms:W3CDTF">2023-07-05T06:05:44Z</dcterms:modified>
  <dc:identifier>DAFnvCrQJC0</dc:identifier>
</cp:coreProperties>
</file>

<file path=docProps/thumbnail.jpeg>
</file>